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4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415C02D5-CC54-4192-A037-85CADD8669A2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432000" indent="-324000"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108000" algn="ctr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108000" algn="ctr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Система контроля и мониторинга состояния муниципальной собственности</a:t>
            </a:r>
          </a:p>
        </p:txBody>
      </p:sp>
      <p:pic>
        <p:nvPicPr>
          <p:cNvPr id="40" name="Рисунок 39"/>
          <p:cNvPicPr/>
          <p:nvPr/>
        </p:nvPicPr>
        <p:blipFill>
          <a:blip r:embed="rId2"/>
          <a:stretch/>
        </p:blipFill>
        <p:spPr>
          <a:xfrm>
            <a:off x="180000" y="324720"/>
            <a:ext cx="9432000" cy="2627280"/>
          </a:xfrm>
          <a:prstGeom prst="rect">
            <a:avLst/>
          </a:prstGeom>
          <a:ln>
            <a:noFill/>
          </a:ln>
        </p:spPr>
      </p:pic>
      <p:sp>
        <p:nvSpPr>
          <p:cNvPr id="41" name="TextShape 2"/>
          <p:cNvSpPr txBox="1"/>
          <p:nvPr/>
        </p:nvSpPr>
        <p:spPr>
          <a:xfrm>
            <a:off x="604080" y="5472000"/>
            <a:ext cx="8971920" cy="79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108000" algn="r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Команда «</a:t>
            </a:r>
            <a:r>
              <a:rPr lang="ru-RU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Script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Открытые данные</a:t>
            </a:r>
          </a:p>
        </p:txBody>
      </p:sp>
      <p:sp>
        <p:nvSpPr>
          <p:cNvPr id="57" name="TextShape 2"/>
          <p:cNvSpPr txBox="1"/>
          <p:nvPr/>
        </p:nvSpPr>
        <p:spPr>
          <a:xfrm>
            <a:off x="504000" y="1563480"/>
            <a:ext cx="9071640" cy="459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Нами были обработаны три базовых источника открытых данных для проведения паспортизации жилищного фонда города Томск. И составления перечня управляющих организаций</a:t>
            </a:r>
            <a:r>
              <a:rPr lang="ru-RU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en-US" sz="2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 именно: </a:t>
            </a: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Реестр домов по Томской области от 13.10.2018 reformagkh.ru</a:t>
            </a: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2.Реестр управляющих организаций по Томской области от 01.10.2018 		reformagkh.ru</a:t>
            </a: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 Перечень управляющих организаций Томской области от 06.06.2018		tomsk.gov.ru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Решение ДУМЫ Томска</a:t>
            </a:r>
          </a:p>
        </p:txBody>
      </p:sp>
      <p:sp>
        <p:nvSpPr>
          <p:cNvPr id="59" name="TextShape 2"/>
          <p:cNvSpPr txBox="1"/>
          <p:nvPr/>
        </p:nvSpPr>
        <p:spPr>
          <a:xfrm>
            <a:off x="504000" y="1769040"/>
            <a:ext cx="9071640" cy="5409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Также нами был обработан интересный документ, а именно Решение городской ДУМЫ Томской области:</a:t>
            </a:r>
          </a:p>
          <a:p>
            <a:pPr marL="108000" algn="ctr">
              <a:buClr>
                <a:srgbClr val="000000"/>
              </a:buClr>
              <a:buSzPct val="45000"/>
            </a:pP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«Об утверждении схемы одномандатных округов и границ территорий, которым соответствуют территориальные группы кандидатов, для проведения выборов депутатов Думы Города Томска шестого созыва»</a:t>
            </a:r>
            <a:endParaRPr lang="en-US" sz="32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от 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07.04.2015г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r>
              <a:rPr lang="ru-RU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</a:t>
            </a:r>
            <a:r>
              <a:rPr lang="en-US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uma70.ru</a:t>
            </a:r>
            <a:endParaRPr lang="ru-RU" sz="32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2"/>
          <p:cNvSpPr txBox="1"/>
          <p:nvPr/>
        </p:nvSpPr>
        <p:spPr>
          <a:xfrm>
            <a:off x="382080" y="365760"/>
            <a:ext cx="9071640" cy="699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Вузовский одномандатный избирательный округ № </a:t>
            </a:r>
            <a:r>
              <a:rPr lang="ru-RU" sz="17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</a:t>
            </a:r>
            <a:endParaRPr lang="ru-RU" sz="17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Место нахождения окружной избирательной комиссии: </a:t>
            </a:r>
          </a:p>
          <a:p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город Томск, пр. Кирова, 11А</a:t>
            </a:r>
          </a:p>
          <a:p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Число избирателей: </a:t>
            </a:r>
            <a:r>
              <a:rPr lang="ru-RU" sz="17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12290</a:t>
            </a:r>
            <a:endParaRPr lang="ru-RU" sz="17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Границы избирательного </a:t>
            </a:r>
            <a:r>
              <a:rPr lang="ru-RU" sz="17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округа</a:t>
            </a:r>
            <a:endParaRPr lang="ru-RU" sz="17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ПРОСПЕКТ: 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Ленина, 9-27 нечётной стороны</a:t>
            </a:r>
          </a:p>
          <a:p>
            <a:pPr algn="just"/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УЛИЦЫ: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19-й Гвардейской дивизии;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Басандайская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Богашёвский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тракт; Вершинина, 56-68 чётной стороны; Грибная; 1-я Дачная; 2-я Дачная; Киевская, 109-149 нечётной стороны, 86; Косарева, 33; Котовского, 3, 4, 6; Красноармейская, 117-151/1  нечётной стороны, 114а-140 чётной стороны;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Кулева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23-37 обе стороны; Лесопитомник; Нахимова, кроме 18, 20; Полины Осипенко, 1-23 нечётной стороны, 6-8А чётной стороны; Пригородная; Савиных, 10-16 обе стороны; Советская, 93-107 нечётной стороны, 106-114 чётной стороны; Томская; Усова, 19А-25/2, 25Б, 27А нечётной стороны; Учебная, 20, 35, 38; Федора Лыткина </a:t>
            </a:r>
          </a:p>
          <a:p>
            <a:pPr algn="just"/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ПЕРЕУЛКИ: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1-й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Аникинский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2-й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Аникинский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3-й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Аникинский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4-й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Аникинский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5-й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Аникинский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6-й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Аникинский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1-й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Басандайский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2-й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Басандайский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3-й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Басандайский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4-й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Басандайский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6-й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Басандайский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Инструментальный;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Парбигский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; Промышленный; Садовый</a:t>
            </a:r>
          </a:p>
          <a:p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ТУПИК: 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4-й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Аникинский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algn="just"/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ПОСЁЛКИ: 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Потаповы Лужки; Радиоцентр</a:t>
            </a:r>
          </a:p>
          <a:p>
            <a:pPr algn="just"/>
            <a:r>
              <a:rPr lang="ru-RU" sz="1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Садовые товарищества: 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Кедр-2; Связист-1; </a:t>
            </a:r>
          </a:p>
          <a:p>
            <a:endParaRPr lang="ru-RU" sz="17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Городская больница N 3 (ул. Нахимова, 3)</a:t>
            </a:r>
          </a:p>
          <a:p>
            <a:pPr algn="just"/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Госпитальные клиники им. А.Г. Савиных </a:t>
            </a:r>
            <a:r>
              <a:rPr lang="ru-RU" sz="17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СибГМУ</a:t>
            </a: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(пр. Ленина, 4)</a:t>
            </a:r>
          </a:p>
          <a:p>
            <a:pPr algn="just"/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НИИ Кардиологии СО РАМН (ул. Киевская, 111А)</a:t>
            </a:r>
          </a:p>
          <a:p>
            <a:pPr algn="just"/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НИИ Онкологии СО РАМН (ул. Савиных, 12/1)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61"/>
          <p:cNvPicPr/>
          <p:nvPr/>
        </p:nvPicPr>
        <p:blipFill>
          <a:blip r:embed="rId2"/>
          <a:stretch/>
        </p:blipFill>
        <p:spPr>
          <a:xfrm>
            <a:off x="2077560" y="263880"/>
            <a:ext cx="5499360" cy="715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WEB Приложение</a:t>
            </a:r>
          </a:p>
        </p:txBody>
      </p:sp>
      <p:pic>
        <p:nvPicPr>
          <p:cNvPr id="64" name="Рисунок 63"/>
          <p:cNvPicPr/>
          <p:nvPr/>
        </p:nvPicPr>
        <p:blipFill>
          <a:blip r:embed="rId2"/>
          <a:stretch/>
        </p:blipFill>
        <p:spPr>
          <a:xfrm>
            <a:off x="503640" y="1806840"/>
            <a:ext cx="9071640" cy="4308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Мобильное приложение</a:t>
            </a:r>
          </a:p>
        </p:txBody>
      </p:sp>
      <p:pic>
        <p:nvPicPr>
          <p:cNvPr id="66" name="Рисунок 65"/>
          <p:cNvPicPr/>
          <p:nvPr/>
        </p:nvPicPr>
        <p:blipFill>
          <a:blip r:embed="rId2"/>
          <a:stretch/>
        </p:blipFill>
        <p:spPr>
          <a:xfrm>
            <a:off x="1782000" y="1404000"/>
            <a:ext cx="2982600" cy="530280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66"/>
          <p:cNvPicPr/>
          <p:nvPr/>
        </p:nvPicPr>
        <p:blipFill>
          <a:blip r:embed="rId3"/>
          <a:stretch/>
        </p:blipFill>
        <p:spPr>
          <a:xfrm>
            <a:off x="5369400" y="1413000"/>
            <a:ext cx="2982600" cy="530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Мобильное приложение</a:t>
            </a:r>
          </a:p>
        </p:txBody>
      </p:sp>
      <p:pic>
        <p:nvPicPr>
          <p:cNvPr id="69" name="Рисунок 68"/>
          <p:cNvPicPr/>
          <p:nvPr/>
        </p:nvPicPr>
        <p:blipFill>
          <a:blip r:embed="rId2"/>
          <a:stretch/>
        </p:blipFill>
        <p:spPr>
          <a:xfrm>
            <a:off x="1782000" y="1404000"/>
            <a:ext cx="2982600" cy="5302800"/>
          </a:xfrm>
          <a:prstGeom prst="rect">
            <a:avLst/>
          </a:prstGeom>
          <a:ln>
            <a:noFill/>
          </a:ln>
        </p:spPr>
      </p:pic>
      <p:pic>
        <p:nvPicPr>
          <p:cNvPr id="70" name="Рисунок 69"/>
          <p:cNvPicPr/>
          <p:nvPr/>
        </p:nvPicPr>
        <p:blipFill>
          <a:blip r:embed="rId3"/>
          <a:stretch/>
        </p:blipFill>
        <p:spPr>
          <a:xfrm>
            <a:off x="5369400" y="1413000"/>
            <a:ext cx="2982600" cy="530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REST API</a:t>
            </a:r>
          </a:p>
        </p:txBody>
      </p:sp>
      <p:sp>
        <p:nvSpPr>
          <p:cNvPr id="7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Реализованный программный интерфейс на стороне сервера, позволяет авторизировать пользователя мобильного приложения, позволяет получить и отправить медиафайлы прикрепленные к завкам, фиксировать гео-тег заявки.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864000" lvl="1" indent="-324000" algn="ctr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5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864000" lvl="1" indent="-324000" algn="ctr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5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864000" lvl="1" indent="-324000" algn="ctr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5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Спасибо за внимание.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Жизненный цикл муниципальной собственности</a:t>
            </a:r>
          </a:p>
        </p:txBody>
      </p:sp>
      <p:sp>
        <p:nvSpPr>
          <p:cNvPr id="43" name="TextShape 2"/>
          <p:cNvSpPr txBox="1"/>
          <p:nvPr/>
        </p:nvSpPr>
        <p:spPr>
          <a:xfrm>
            <a:off x="504000" y="1769040"/>
            <a:ext cx="9071640" cy="5119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Актуализация необходимости ввода в эксплуатацию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Разработка проектной документации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 Проведение монтажных работ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 Постановка на учет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 Мониторинг состояния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 Профилактические и плановые работы по обслуживанию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 Ремонтно-восстановительные работы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 Вывод из эксплуатации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504000" y="990600"/>
            <a:ext cx="9071640" cy="5562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Муниципальная собственность нуждается в постоянном обслуживании со стороны ответственных организаций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</a:t>
            </a: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Контроль за проведением </a:t>
            </a:r>
            <a:r>
              <a:rPr lang="ru-RU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ремонтно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восстановительных мероприятий осуществляется со стороны контролирующих органов и в некоторой степени населением муниципального образования.</a:t>
            </a: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 необходимым мероприятиям можно отнести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</a:p>
          <a:p>
            <a:pPr marL="108000">
              <a:buClr>
                <a:srgbClr val="000000"/>
              </a:buClr>
              <a:buSzPct val="45000"/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Работы связанные с мониторингом 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состояния</a:t>
            </a:r>
          </a:p>
          <a:p>
            <a:pPr marL="108000">
              <a:buClr>
                <a:srgbClr val="000000"/>
              </a:buClr>
              <a:buSzPct val="45000"/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Работы по профилактике и плановому 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обслуживанию</a:t>
            </a:r>
          </a:p>
          <a:p>
            <a:pPr marL="108000">
              <a:buClr>
                <a:srgbClr val="000000"/>
              </a:buClr>
              <a:buSzPct val="45000"/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Ремонтно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востановительные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мероприятия.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Первопричина</a:t>
            </a:r>
          </a:p>
        </p:txBody>
      </p:sp>
      <p:sp>
        <p:nvSpPr>
          <p:cNvPr id="47" name="TextShape 2"/>
          <p:cNvSpPr txBox="1"/>
          <p:nvPr/>
        </p:nvSpPr>
        <p:spPr>
          <a:xfrm>
            <a:off x="504000" y="1563480"/>
            <a:ext cx="9071640" cy="459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 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сожалению современный уклад взаимоотношений социально значимых институтов в первую очередь базируется на материально денежной составляющей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pPr marL="108000" algn="just">
              <a:buClr>
                <a:srgbClr val="000000"/>
              </a:buClr>
              <a:buSzPct val="45000"/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Договорные отношения по сопровождению имущества сковывают исполнителей в рамках необходимости максимизации прибыли, часто данные факторы приводят к отсутствию должного исполнения обязательств сторон.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504000" y="2556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Контроль</a:t>
            </a:r>
          </a:p>
        </p:txBody>
      </p:sp>
      <p:sp>
        <p:nvSpPr>
          <p:cNvPr id="49" name="TextShape 2"/>
          <p:cNvSpPr txBox="1"/>
          <p:nvPr/>
        </p:nvSpPr>
        <p:spPr>
          <a:xfrm>
            <a:off x="504000" y="1769040"/>
            <a:ext cx="9071640" cy="502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Муниципальные депутаты призваны осуществлять контроль за деятельностью обслуживающих организаций.</a:t>
            </a:r>
          </a:p>
          <a:p>
            <a:pPr marL="108000" algn="just">
              <a:buClr>
                <a:srgbClr val="000000"/>
              </a:buClr>
              <a:buSzPct val="45000"/>
            </a:pPr>
            <a:endParaRPr lang="ru-RU" sz="32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Выполнение 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ими представительских функций от имени населения муниципального одномандатного округа должно приводить к эффективным и качественным результатам.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TextShape 2"/>
          <p:cNvSpPr txBox="1"/>
          <p:nvPr/>
        </p:nvSpPr>
        <p:spPr>
          <a:xfrm>
            <a:off x="504000" y="1615440"/>
            <a:ext cx="9071640" cy="4934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Качество выполнения любой работы зависит от </a:t>
            </a:r>
            <a:r>
              <a:rPr lang="ru-RU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ресурсообеспеченности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Наличие отличного инструмента позволяет получить отличный результат</a:t>
            </a: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pPr marL="108000" algn="just">
              <a:buClr>
                <a:srgbClr val="000000"/>
              </a:buClr>
              <a:buSzPct val="45000"/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муниципального депутата лучшим инструментом может стать автоматизированная система позволяющая обеспечить эффективный анализ проблематики получаемой от граждан.</a:t>
            </a:r>
          </a:p>
        </p:txBody>
      </p:sp>
      <p:sp>
        <p:nvSpPr>
          <p:cNvPr id="4" name="TextShape 1"/>
          <p:cNvSpPr txBox="1"/>
          <p:nvPr/>
        </p:nvSpPr>
        <p:spPr>
          <a:xfrm>
            <a:off x="504000" y="2556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Контроль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Выгодоприобретатели</a:t>
            </a:r>
          </a:p>
        </p:txBody>
      </p:sp>
      <p:sp>
        <p:nvSpPr>
          <p:cNvPr id="53" name="TextShape 2"/>
          <p:cNvSpPr txBox="1"/>
          <p:nvPr/>
        </p:nvSpPr>
        <p:spPr>
          <a:xfrm>
            <a:off x="504000" y="183000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Возможность автоматизации сбора и накопления информации связанной с проблемами муниципальных округов и локализация данных проблем вокруг своего доверенного лица, позволит гражданам быть уверенными, что их обращение получено, зафиксировано и будет рассмотрено. Как следствие замена мало конструктивных диалогов на тезисное изложение фактов касающихся конкретных проблем в электронном виде, позволит экономить больше времени и тратить его на плодотворную работу.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Система</a:t>
            </a:r>
          </a:p>
        </p:txBody>
      </p:sp>
      <p:sp>
        <p:nvSpPr>
          <p:cNvPr id="55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 рамках данного мероприятия наша команда разработала прототип системы обеспечивающий гражданам возможность фиксации в виде фотоматериала и текстового описания любой проблемы так или иначе связанной с муниципальной собственностью.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709</Words>
  <Application>Microsoft Office PowerPoint</Application>
  <PresentationFormat>Произвольный</PresentationFormat>
  <Paragraphs>77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locadm</dc:creator>
  <dc:description/>
  <cp:lastModifiedBy>Пользователь Windows</cp:lastModifiedBy>
  <cp:revision>4</cp:revision>
  <dcterms:created xsi:type="dcterms:W3CDTF">2018-10-27T10:15:23Z</dcterms:created>
  <dcterms:modified xsi:type="dcterms:W3CDTF">2018-10-27T03:35:59Z</dcterms:modified>
  <dc:language>ru-RU</dc:language>
</cp:coreProperties>
</file>